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31"/>
  </p:notesMasterIdLst>
  <p:sldIdLst>
    <p:sldId id="256" r:id="rId2"/>
    <p:sldId id="281" r:id="rId3"/>
    <p:sldId id="265" r:id="rId4"/>
    <p:sldId id="275" r:id="rId5"/>
    <p:sldId id="257" r:id="rId6"/>
    <p:sldId id="280" r:id="rId7"/>
    <p:sldId id="259" r:id="rId8"/>
    <p:sldId id="273" r:id="rId9"/>
    <p:sldId id="266" r:id="rId10"/>
    <p:sldId id="264" r:id="rId11"/>
    <p:sldId id="283" r:id="rId12"/>
    <p:sldId id="261" r:id="rId13"/>
    <p:sldId id="284" r:id="rId14"/>
    <p:sldId id="282" r:id="rId15"/>
    <p:sldId id="263" r:id="rId16"/>
    <p:sldId id="267" r:id="rId17"/>
    <p:sldId id="268" r:id="rId18"/>
    <p:sldId id="260" r:id="rId19"/>
    <p:sldId id="269" r:id="rId20"/>
    <p:sldId id="276" r:id="rId21"/>
    <p:sldId id="285" r:id="rId22"/>
    <p:sldId id="271" r:id="rId23"/>
    <p:sldId id="279" r:id="rId24"/>
    <p:sldId id="270" r:id="rId25"/>
    <p:sldId id="272" r:id="rId26"/>
    <p:sldId id="286" r:id="rId27"/>
    <p:sldId id="274" r:id="rId28"/>
    <p:sldId id="277" r:id="rId29"/>
    <p:sldId id="278" r:id="rId3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2FCC911-3395-4BE2-B3AC-AEA717A1067A}">
          <p14:sldIdLst>
            <p14:sldId id="256"/>
            <p14:sldId id="281"/>
            <p14:sldId id="265"/>
            <p14:sldId id="275"/>
            <p14:sldId id="257"/>
            <p14:sldId id="280"/>
            <p14:sldId id="259"/>
            <p14:sldId id="273"/>
            <p14:sldId id="266"/>
            <p14:sldId id="264"/>
            <p14:sldId id="283"/>
            <p14:sldId id="261"/>
            <p14:sldId id="284"/>
            <p14:sldId id="282"/>
            <p14:sldId id="263"/>
            <p14:sldId id="267"/>
            <p14:sldId id="268"/>
            <p14:sldId id="260"/>
            <p14:sldId id="269"/>
            <p14:sldId id="276"/>
            <p14:sldId id="285"/>
            <p14:sldId id="271"/>
            <p14:sldId id="279"/>
            <p14:sldId id="270"/>
            <p14:sldId id="272"/>
            <p14:sldId id="286"/>
            <p14:sldId id="274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5" autoAdjust="0"/>
    <p:restoredTop sz="95660" autoAdjust="0"/>
  </p:normalViewPr>
  <p:slideViewPr>
    <p:cSldViewPr snapToGrid="0">
      <p:cViewPr>
        <p:scale>
          <a:sx n="84" d="100"/>
          <a:sy n="84" d="100"/>
        </p:scale>
        <p:origin x="797" y="3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D4B70-1E2E-4F16-9818-E149347E934D}" type="datetimeFigureOut">
              <a:rPr lang="LID4096" smtClean="0"/>
              <a:t>09/04/2023</a:t>
            </a:fld>
            <a:endParaRPr lang="LID4096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BAF8A-68F0-4C36-83F3-EEA7B616279B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503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9EE8-E182-4447-81CF-9008691254D4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24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4AA-4FF6-4FF0-80F4-C819E9038741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7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30F1-F65E-4CAF-8DBB-F93469E4871A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6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7E43-A359-4D08-A941-AA9CAE87BC5A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FCF7-81FD-48A8-BFDB-6D8909958E07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39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BAFE-7864-4544-A7FF-F7314C48DD42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1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2B71D-68F6-4245-B069-597CD204D2A6}" type="datetime1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1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4F40-4042-4B07-A78A-AFF3B57245E7}" type="datetime1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5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F244-742D-47B5-9FDE-62DA51191E6C}" type="datetime1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98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48F7-C036-4FEE-8AC2-E477A5A0EFE4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58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2CC2-258C-43FB-9FA1-28B24BB32161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46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FC186-5EC1-47EB-A20B-7568D718C583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0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4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12B2F-9860-E844-ADE8-6582E148E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339" y="279298"/>
            <a:ext cx="9214616" cy="2219536"/>
          </a:xfrm>
        </p:spPr>
        <p:txBody>
          <a:bodyPr anchor="t">
            <a:normAutofit fontScale="90000"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Neuromorphic Control of Embodied Central pattern generators</a:t>
            </a:r>
            <a:endParaRPr lang="LID4096" sz="5400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300FC0-8A22-DDE0-65A2-AAECBDDC5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1035" y="3500828"/>
            <a:ext cx="5621206" cy="130974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By Christian Fernandez Lorden</a:t>
            </a:r>
          </a:p>
          <a:p>
            <a:r>
              <a:rPr lang="en-GB" sz="2000" dirty="0">
                <a:solidFill>
                  <a:schemeClr val="bg1"/>
                </a:solidFill>
              </a:rPr>
              <a:t>Under the supervision of 		     Prof. Pierre Sacré and Prof. Guillaume </a:t>
            </a:r>
            <a:r>
              <a:rPr lang="en-GB" sz="2000" dirty="0" err="1">
                <a:solidFill>
                  <a:schemeClr val="bg1"/>
                </a:solidFill>
              </a:rPr>
              <a:t>Drion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54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44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59" name="Graphic 46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60" name="Graphic 48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8DBB480-DA2C-A4D7-3F98-9B836C4D29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r="27651" b="-2"/>
          <a:stretch/>
        </p:blipFill>
        <p:spPr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AC8D50EB-F3EE-5CB8-F2C1-34B39B80B557}"/>
              </a:ext>
            </a:extLst>
          </p:cNvPr>
          <p:cNvSpPr txBox="1">
            <a:spLocks/>
          </p:cNvSpPr>
          <p:nvPr/>
        </p:nvSpPr>
        <p:spPr>
          <a:xfrm>
            <a:off x="201339" y="2355109"/>
            <a:ext cx="7248197" cy="717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>
                <a:solidFill>
                  <a:schemeClr val="bg1"/>
                </a:solidFill>
              </a:rPr>
              <a:t>A Bio-Inspired Approach to Motion</a:t>
            </a:r>
            <a:endParaRPr lang="LID4096" sz="3000" dirty="0">
              <a:solidFill>
                <a:schemeClr val="bg1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EE153F52-3E32-2CFB-95EA-140080727407}"/>
              </a:ext>
            </a:extLst>
          </p:cNvPr>
          <p:cNvSpPr txBox="1">
            <a:spLocks/>
          </p:cNvSpPr>
          <p:nvPr/>
        </p:nvSpPr>
        <p:spPr>
          <a:xfrm>
            <a:off x="1291035" y="4974765"/>
            <a:ext cx="4245282" cy="152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University of Liège </a:t>
            </a:r>
          </a:p>
          <a:p>
            <a:r>
              <a:rPr lang="en-GB" sz="2000" dirty="0">
                <a:solidFill>
                  <a:schemeClr val="bg1"/>
                </a:solidFill>
              </a:rPr>
              <a:t>School of Engineering and Computer Sciences</a:t>
            </a:r>
          </a:p>
          <a:p>
            <a:r>
              <a:rPr lang="en-GB" sz="2000" dirty="0">
                <a:solidFill>
                  <a:schemeClr val="bg1"/>
                </a:solidFill>
              </a:rPr>
              <a:t>Academic year 2022-2023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A493E7-C5B2-634A-4AE7-C6855C40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64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1CD7EF-4010-BF93-6B43-03AFBF04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Feedbacks from Mechanical System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11" name="Espace réservé du contenu 10" descr="Une image contenant ligne, Police, blanc, capture d’écran&#10;&#10;Description générée automatiquement">
            <a:extLst>
              <a:ext uri="{FF2B5EF4-FFF2-40B4-BE49-F238E27FC236}">
                <a16:creationId xmlns:a16="http://schemas.microsoft.com/office/drawing/2014/main" id="{6D26C526-4A2D-218E-E630-03811C683F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3103179" cy="497651"/>
          </a:xfrm>
        </p:spPr>
      </p:pic>
      <p:pic>
        <p:nvPicPr>
          <p:cNvPr id="12" name="Espace réservé du contenu 10">
            <a:extLst>
              <a:ext uri="{FF2B5EF4-FFF2-40B4-BE49-F238E27FC236}">
                <a16:creationId xmlns:a16="http://schemas.microsoft.com/office/drawing/2014/main" id="{DC20017A-FB0E-80D2-FB25-C1BDF6313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684300"/>
            <a:ext cx="5400000" cy="1679441"/>
          </a:xfrm>
          <a:prstGeom prst="rect">
            <a:avLst/>
          </a:prstGeom>
        </p:spPr>
      </p:pic>
      <p:pic>
        <p:nvPicPr>
          <p:cNvPr id="13" name="Espace réservé du contenu 10">
            <a:extLst>
              <a:ext uri="{FF2B5EF4-FFF2-40B4-BE49-F238E27FC236}">
                <a16:creationId xmlns:a16="http://schemas.microsoft.com/office/drawing/2014/main" id="{1FD026B1-9D40-AD7A-A91B-2E8FC659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695566"/>
            <a:ext cx="5400000" cy="1668750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211E6F0-E5BF-032F-5E8F-F0A5F84BBA9E}"/>
              </a:ext>
            </a:extLst>
          </p:cNvPr>
          <p:cNvCxnSpPr>
            <a:cxnSpLocks/>
          </p:cNvCxnSpPr>
          <p:nvPr/>
        </p:nvCxnSpPr>
        <p:spPr>
          <a:xfrm>
            <a:off x="1119188" y="2491380"/>
            <a:ext cx="103768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553CE9D-8F0A-2AB9-755A-66D673DC1883}"/>
              </a:ext>
            </a:extLst>
          </p:cNvPr>
          <p:cNvCxnSpPr>
            <a:cxnSpLocks/>
          </p:cNvCxnSpPr>
          <p:nvPr/>
        </p:nvCxnSpPr>
        <p:spPr>
          <a:xfrm>
            <a:off x="1119188" y="4531700"/>
            <a:ext cx="103768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4DA649-78D1-290D-9BCE-F3DEFB74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A7765D-87EF-4F7D-FF42-7A8CDEF56156}"/>
              </a:ext>
            </a:extLst>
          </p:cNvPr>
          <p:cNvSpPr txBox="1"/>
          <p:nvPr/>
        </p:nvSpPr>
        <p:spPr>
          <a:xfrm>
            <a:off x="1119188" y="1735815"/>
            <a:ext cx="4567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Direct Feedback</a:t>
            </a:r>
            <a:endParaRPr lang="LID4096" sz="3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37E917-0995-395B-AC68-0B694B221324}"/>
              </a:ext>
            </a:extLst>
          </p:cNvPr>
          <p:cNvSpPr txBox="1"/>
          <p:nvPr/>
        </p:nvSpPr>
        <p:spPr>
          <a:xfrm>
            <a:off x="1119187" y="5194184"/>
            <a:ext cx="4567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Spike Feedback</a:t>
            </a:r>
            <a:endParaRPr lang="LID4096" sz="3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9C59A4-319E-A2A2-F3DD-B0375A13045D}"/>
              </a:ext>
            </a:extLst>
          </p:cNvPr>
          <p:cNvSpPr txBox="1"/>
          <p:nvPr/>
        </p:nvSpPr>
        <p:spPr>
          <a:xfrm>
            <a:off x="1119187" y="3219153"/>
            <a:ext cx="4567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Mixed Feedback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330924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030BC4-3B63-E4EA-757E-8FC9810C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565191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Simple controllers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F017BA7-F127-04CD-688B-027B9AFF3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One motor neuron</a:t>
            </a:r>
          </a:p>
        </p:txBody>
      </p:sp>
      <p:pic>
        <p:nvPicPr>
          <p:cNvPr id="7" name="Espace réservé du contenu 6" descr="Une image contenant diagramme, croquis, ligne, Plan&#10;&#10;Description générée automatiquement">
            <a:extLst>
              <a:ext uri="{FF2B5EF4-FFF2-40B4-BE49-F238E27FC236}">
                <a16:creationId xmlns:a16="http://schemas.microsoft.com/office/drawing/2014/main" id="{BBF153B4-7CCE-F1E1-0C67-6E2B7E972D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41" y="3641757"/>
            <a:ext cx="4145280" cy="1411224"/>
          </a:xfr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E25DCAE-45FC-0EB8-9C2E-C1049CE9A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Two motor neurons</a:t>
            </a:r>
          </a:p>
        </p:txBody>
      </p:sp>
      <p:pic>
        <p:nvPicPr>
          <p:cNvPr id="9" name="Espace réservé du contenu 8" descr="Une image contenant croquis, diagramme, texte, dessin&#10;&#10;Description générée automatiquement">
            <a:extLst>
              <a:ext uri="{FF2B5EF4-FFF2-40B4-BE49-F238E27FC236}">
                <a16:creationId xmlns:a16="http://schemas.microsoft.com/office/drawing/2014/main" id="{5C1E0E67-B82D-20B9-F5AB-FACDBC6146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38" y="2922429"/>
            <a:ext cx="4325112" cy="2849880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B4F83B-B706-F1E0-F9C4-F1F77869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4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0DFE2-5942-A1AD-E31A-D8C57A35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Neuromodulated Controller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6" name="Espace réservé du contenu 5" descr="Une image contenant diagramme, texte, croquis, Dessin technique&#10;&#10;Description générée automatiquement">
            <a:extLst>
              <a:ext uri="{FF2B5EF4-FFF2-40B4-BE49-F238E27FC236}">
                <a16:creationId xmlns:a16="http://schemas.microsoft.com/office/drawing/2014/main" id="{3EA997DB-F846-8F72-2E7F-2A877833D5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" y="1855502"/>
            <a:ext cx="5166360" cy="4291584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598EE0-0D87-D63E-359C-60641F9A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  <p:pic>
        <p:nvPicPr>
          <p:cNvPr id="8" name="Image 7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CC29CBCD-63A0-CD7F-A375-F4CC37DBC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58" y="3748787"/>
            <a:ext cx="5038542" cy="2607563"/>
          </a:xfrm>
          <a:prstGeom prst="rect">
            <a:avLst/>
          </a:prstGeom>
        </p:spPr>
      </p:pic>
      <p:pic>
        <p:nvPicPr>
          <p:cNvPr id="12" name="Image 11" descr="Une image contenant diagramme, ligne, croquis, Dessin technique&#10;&#10;Description générée automatiquement">
            <a:extLst>
              <a:ext uri="{FF2B5EF4-FFF2-40B4-BE49-F238E27FC236}">
                <a16:creationId xmlns:a16="http://schemas.microsoft.com/office/drawing/2014/main" id="{B5D986C9-73A7-ABD7-0321-CB88DAB10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73" y="1631190"/>
            <a:ext cx="5087112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66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E77E0E-94A6-3431-9232-3760B1A9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Interconnection of Controllers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7A5265-DDA5-FC8F-8828-743A32061B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Goal : Achieve phase opposition between pendulums</a:t>
            </a:r>
          </a:p>
          <a:p>
            <a:endParaRPr lang="en-US" dirty="0"/>
          </a:p>
          <a:p>
            <a:r>
              <a:rPr lang="en-US" dirty="0"/>
              <a:t>Reduced CPG synapses strength to accommodate new synapses</a:t>
            </a:r>
          </a:p>
        </p:txBody>
      </p:sp>
      <p:pic>
        <p:nvPicPr>
          <p:cNvPr id="7" name="Espace réservé du contenu 6" descr="Une image contenant diagramme, texte, croquis, ligne&#10;&#10;Description générée automatiquement">
            <a:extLst>
              <a:ext uri="{FF2B5EF4-FFF2-40B4-BE49-F238E27FC236}">
                <a16:creationId xmlns:a16="http://schemas.microsoft.com/office/drawing/2014/main" id="{1281AB48-78F5-5DCE-506F-3176CB8BF9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2902490"/>
            <a:ext cx="5050536" cy="2197608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C1B966-35C1-9917-F673-ABC56FF2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0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DC50325-AC02-FB60-5B86-6060C70D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9D37753-CB33-0452-811A-6C2A0E716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BC519C-C3FA-4E4A-CDCE-D4C6F158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1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FD900-8550-A935-92CA-99016714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One-Neuron Controller Performances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6" name="Espace réservé du contenu 5" descr="Une image contenant diagramme, croquis, ligne, Plan&#10;&#10;Description générée automatiquement">
            <a:extLst>
              <a:ext uri="{FF2B5EF4-FFF2-40B4-BE49-F238E27FC236}">
                <a16:creationId xmlns:a16="http://schemas.microsoft.com/office/drawing/2014/main" id="{114827AC-C975-E952-DCEE-0FA11C099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82" y="748004"/>
            <a:ext cx="4603934" cy="1567369"/>
          </a:xfrm>
        </p:spPr>
      </p:pic>
      <p:pic>
        <p:nvPicPr>
          <p:cNvPr id="8" name="Image 7" descr="Une image contenant texte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D7E1D44A-EAEE-1868-FD4C-9B4A0B790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16350"/>
            <a:ext cx="4972304" cy="3240000"/>
          </a:xfrm>
          <a:prstGeom prst="rect">
            <a:avLst/>
          </a:prstGeom>
        </p:spPr>
      </p:pic>
      <p:pic>
        <p:nvPicPr>
          <p:cNvPr id="10" name="Image 9" descr="Une image contenant texte, capture d’écran, Caractère coloré, Bleu électrique&#10;&#10;Description générée automatiquement">
            <a:extLst>
              <a:ext uri="{FF2B5EF4-FFF2-40B4-BE49-F238E27FC236}">
                <a16:creationId xmlns:a16="http://schemas.microsoft.com/office/drawing/2014/main" id="{52460B25-BAEF-F191-1517-6ED19FB7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98" y="3116350"/>
            <a:ext cx="4972305" cy="324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EDD5A4-1B3D-B994-0F21-326C792F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0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9C5EE4A-EC83-8483-29A8-948EBBD1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One-Neuron Realisation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AF15F854-7DA3-846B-56CE-BFFC0865B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62" y="1825625"/>
            <a:ext cx="8702676" cy="435133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365380-0D4C-EC3F-5AD2-44371B84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8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AC87FA2C-1F6E-A925-E44B-C897347F4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Comparison of “event” feedbacks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D98FD104-D1AA-DCF7-BBF6-981BFDEC42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500" y="3578225"/>
            <a:ext cx="5829300" cy="2914650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38E652E8-3C34-632D-ABAC-C212F309F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8" y="1910406"/>
            <a:ext cx="5829300" cy="2914650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ACF08E-6F06-267D-78D1-B1B17C60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17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2718DB-10E3-5945-7ED4-A86A1DED4BD4}"/>
              </a:ext>
            </a:extLst>
          </p:cNvPr>
          <p:cNvSpPr txBox="1"/>
          <p:nvPr/>
        </p:nvSpPr>
        <p:spPr>
          <a:xfrm>
            <a:off x="2286567" y="5716705"/>
            <a:ext cx="4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Spike Feedback -&gt;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02C401-5DB5-A490-7457-E48E1DF823AC}"/>
              </a:ext>
            </a:extLst>
          </p:cNvPr>
          <p:cNvSpPr txBox="1"/>
          <p:nvPr/>
        </p:nvSpPr>
        <p:spPr>
          <a:xfrm>
            <a:off x="6667498" y="1959486"/>
            <a:ext cx="4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&lt;- Mixed Feedback</a:t>
            </a:r>
          </a:p>
        </p:txBody>
      </p:sp>
    </p:spTree>
    <p:extLst>
      <p:ext uri="{BB962C8B-B14F-4D97-AF65-F5344CB8AC3E}">
        <p14:creationId xmlns:p14="http://schemas.microsoft.com/office/powerpoint/2010/main" val="298169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A481FE-3E72-CFFA-83AF-07771D38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Two-Neurons Controller Performances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6" name="Espace réservé du contenu 5" descr="Une image contenant croquis, diagramme, texte, dessin&#10;&#10;Description générée automatiquement">
            <a:extLst>
              <a:ext uri="{FF2B5EF4-FFF2-40B4-BE49-F238E27FC236}">
                <a16:creationId xmlns:a16="http://schemas.microsoft.com/office/drawing/2014/main" id="{0DED1479-2394-9AAB-FB18-723A22BF6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295"/>
            <a:ext cx="4325112" cy="2849880"/>
          </a:xfrm>
        </p:spPr>
      </p:pic>
      <p:pic>
        <p:nvPicPr>
          <p:cNvPr id="8" name="Image 7" descr="Une image contenant Caractère coloré, texte, capture d’écran&#10;&#10;Description générée automatiquement">
            <a:extLst>
              <a:ext uri="{FF2B5EF4-FFF2-40B4-BE49-F238E27FC236}">
                <a16:creationId xmlns:a16="http://schemas.microsoft.com/office/drawing/2014/main" id="{F7101EA8-5954-C1EA-C863-00FE5B843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160800"/>
            <a:ext cx="4972305" cy="3240000"/>
          </a:xfrm>
          <a:prstGeom prst="rect">
            <a:avLst/>
          </a:prstGeom>
        </p:spPr>
      </p:pic>
      <p:pic>
        <p:nvPicPr>
          <p:cNvPr id="10" name="Image 9" descr="Une image contenant capture d’écran, Caractère coloré, texte, Bleu électrique&#10;&#10;Description générée automatiquement">
            <a:extLst>
              <a:ext uri="{FF2B5EF4-FFF2-40B4-BE49-F238E27FC236}">
                <a16:creationId xmlns:a16="http://schemas.microsoft.com/office/drawing/2014/main" id="{E6F9F541-420F-D94C-9672-10ACB6720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09" y="3160800"/>
            <a:ext cx="4972305" cy="324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CE2DEB-8B6C-F070-2A06-041BEE35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7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412DE06-C3ED-4043-E390-B6A827B1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Two-Neurons Controller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0FBA9E1-260C-7407-EE7A-C046FB0E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62" y="1825625"/>
            <a:ext cx="8702676" cy="435133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3A07D51-C969-D931-AE96-DF4F13D4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4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8FC8D-BCD9-AB24-BE11-B1B6571B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Content</a:t>
            </a:r>
            <a:endParaRPr lang="LID4096" dirty="0">
              <a:solidFill>
                <a:schemeClr val="accent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F91DAD-05D1-E10D-51F2-80B369F6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046" y="1381027"/>
            <a:ext cx="5257800" cy="5111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Definition of Neuromorphic Concepts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Exploration of the Neuron Model</a:t>
            </a:r>
          </a:p>
          <a:p>
            <a:pPr marL="0" indent="0">
              <a:buNone/>
            </a:pPr>
            <a:endParaRPr lang="en-GB" sz="800" dirty="0"/>
          </a:p>
          <a:p>
            <a:pPr marL="0" indent="0">
              <a:buNone/>
            </a:pPr>
            <a:endParaRPr lang="en-GB" sz="800" dirty="0"/>
          </a:p>
          <a:p>
            <a:pPr marL="0" indent="0">
              <a:buNone/>
            </a:pPr>
            <a:r>
              <a:rPr lang="en-GB" dirty="0"/>
              <a:t>Controller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Definition of feedbacks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Simple one and two motor neurons controllers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Neuromodulated controller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Network of controllers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86844A-C747-5F44-911A-94B4AF7F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</a:t>
            </a:fld>
            <a:endParaRPr lang="en-US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BB886EC0-205F-3DEB-9B20-CEB40CBCE0D5}"/>
              </a:ext>
            </a:extLst>
          </p:cNvPr>
          <p:cNvSpPr txBox="1">
            <a:spLocks/>
          </p:cNvSpPr>
          <p:nvPr/>
        </p:nvSpPr>
        <p:spPr>
          <a:xfrm>
            <a:off x="6665144" y="1381027"/>
            <a:ext cx="5257800" cy="511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Simulations of all controllers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Maps of </a:t>
            </a:r>
            <a:r>
              <a:rPr lang="en-US" sz="1400" dirty="0"/>
              <a:t>behavior</a:t>
            </a:r>
            <a:r>
              <a:rPr lang="en-GB" sz="1400" dirty="0"/>
              <a:t> of simple controllers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Stability analysis of neuromodulated model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Summary of 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Limitations of the controller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Suggestion for future works</a:t>
            </a:r>
          </a:p>
        </p:txBody>
      </p:sp>
    </p:spTree>
    <p:extLst>
      <p:ext uri="{BB962C8B-B14F-4D97-AF65-F5344CB8AC3E}">
        <p14:creationId xmlns:p14="http://schemas.microsoft.com/office/powerpoint/2010/main" val="673577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D78DB7-4A89-B4AB-A8CC-91784A7B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Neuromodulation Performances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7" name="Espace réservé du contenu 6" descr="Une image contenant texte, diagramme, ligne, Parallèle&#10;&#10;Description générée automatiquement">
            <a:extLst>
              <a:ext uri="{FF2B5EF4-FFF2-40B4-BE49-F238E27FC236}">
                <a16:creationId xmlns:a16="http://schemas.microsoft.com/office/drawing/2014/main" id="{E50FA097-ABA7-32A8-5C3C-1BCAAA587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36" y="600607"/>
            <a:ext cx="4579309" cy="6024852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8A9E19-B6C3-3779-4818-B83F1963F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4779"/>
            <a:ext cx="3932237" cy="10815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Step-like </a:t>
            </a:r>
            <a:r>
              <a:rPr lang="en-US" dirty="0"/>
              <a:t>behavior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Follow target in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Small interval of non-stability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4F541D-D041-155E-EFD7-6D4B680E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20</a:t>
            </a:fld>
            <a:endParaRPr lang="en-US"/>
          </a:p>
        </p:txBody>
      </p:sp>
      <p:pic>
        <p:nvPicPr>
          <p:cNvPr id="10" name="Image 9" descr="Une image contenant diagramme, texte, croquis, Dessin technique&#10;&#10;Description générée automatiquement">
            <a:extLst>
              <a:ext uri="{FF2B5EF4-FFF2-40B4-BE49-F238E27FC236}">
                <a16:creationId xmlns:a16="http://schemas.microsoft.com/office/drawing/2014/main" id="{2E57F625-4B7C-D352-EBA0-36913C769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90" y="3513244"/>
            <a:ext cx="3642406" cy="30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6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74C60E4-610A-073C-CDFE-1DDCCC46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Neuromodulation Performances</a:t>
            </a:r>
            <a:endParaRPr lang="en-US" dirty="0"/>
          </a:p>
        </p:txBody>
      </p:sp>
      <p:pic>
        <p:nvPicPr>
          <p:cNvPr id="10" name="Espace réservé du contenu 9" descr="Une image contenant texte, ligne, Parallèle, diagramme&#10;&#10;Description générée automatiquement">
            <a:extLst>
              <a:ext uri="{FF2B5EF4-FFF2-40B4-BE49-F238E27FC236}">
                <a16:creationId xmlns:a16="http://schemas.microsoft.com/office/drawing/2014/main" id="{1BB467CD-DACA-4F96-CA61-B4E30E3185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12" y="1471774"/>
            <a:ext cx="3819098" cy="5155895"/>
          </a:xfrm>
        </p:spPr>
      </p:pic>
      <p:pic>
        <p:nvPicPr>
          <p:cNvPr id="12" name="Espace réservé du contenu 11" descr="Une image contenant texte, diagramme, ligne, Parallèle&#10;&#10;Description générée automatiquement">
            <a:extLst>
              <a:ext uri="{FF2B5EF4-FFF2-40B4-BE49-F238E27FC236}">
                <a16:creationId xmlns:a16="http://schemas.microsoft.com/office/drawing/2014/main" id="{1F0D0D9B-C258-F51C-E978-F26AED0BCB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055" y="1467542"/>
            <a:ext cx="4465730" cy="5160128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6F093B-E09D-65A7-F4C4-410D41FB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4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2CF15C0-A08C-CFCB-E6C5-8AB08251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Neuromodulation realisation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E25E55D-94F0-537F-1BE9-B9AE2CBEF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62" y="1825625"/>
            <a:ext cx="8702676" cy="435133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4D8338-B5C6-ACFD-3774-7B0186CA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2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8B8E440-2510-D16C-DBDC-A4F7387B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Neuromodulation Stability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9" name="Espace réservé du contenu 8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C6ABF6B0-B87C-F89C-5C6B-9B2492278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37" y="254594"/>
            <a:ext cx="5043575" cy="6284318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16A5423-481B-CB5A-A9B4-D43D22F5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Angle distribution tight and centred around desired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75% of simulations reach stable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Rise time distributions varies logically with change in neuromorphic gain</a:t>
            </a:r>
            <a:endParaRPr lang="LID4096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B8BF82-A156-5631-5321-784AFEEE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25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1687E09-18E0-8E04-654F-930379A8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Network Realisation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2F625B9-88FF-6435-A59B-1BB41F8C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62" y="1825625"/>
            <a:ext cx="8702676" cy="435133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7D1368B-1387-F32C-17E7-1A4B607C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51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00473C9-D9AA-735C-ABDA-F176E954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Conclusion</a:t>
            </a:r>
            <a:endParaRPr lang="LID4096" dirty="0">
              <a:solidFill>
                <a:schemeClr val="accent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F6C2EC-564A-5E68-4D95-F25389A95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34D786-8134-86D8-121F-0F3FA994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73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E6D58A2-7366-3E60-0383-56D8AE26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Results Summary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DBF657E-F13F-DFCC-9172-DEC0E4487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reaches goal and tracks desired angle</a:t>
            </a:r>
          </a:p>
          <a:p>
            <a:endParaRPr lang="en-US" dirty="0"/>
          </a:p>
          <a:p>
            <a:r>
              <a:rPr lang="en-US" dirty="0"/>
              <a:t>Precision of tracking limited by discrete level of energy</a:t>
            </a:r>
          </a:p>
          <a:p>
            <a:endParaRPr lang="en-US" dirty="0"/>
          </a:p>
          <a:p>
            <a:r>
              <a:rPr lang="en-US" dirty="0"/>
              <a:t>Trade-off between speed of convergence and stability</a:t>
            </a:r>
          </a:p>
          <a:p>
            <a:endParaRPr lang="en-US" dirty="0"/>
          </a:p>
          <a:p>
            <a:r>
              <a:rPr lang="en-US" dirty="0"/>
              <a:t>Design easily connected in a network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536D4C-D796-2C7D-DCE8-C73DEE4D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9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5F3D91C-BB58-CB1C-DE6A-40DCF91E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Limitations</a:t>
            </a:r>
            <a:endParaRPr lang="LID4096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1A1214B7-3EC7-CCFA-ADAF-F5EE51E20A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Discrete level of amplitude tracking</a:t>
                </a:r>
              </a:p>
              <a:p>
                <a:endParaRPr lang="en-GB" dirty="0"/>
              </a:p>
              <a:p>
                <a:r>
                  <a:rPr lang="en-GB" dirty="0"/>
                  <a:t>Nearly fixed rate of change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Strong sensory feedback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LID4096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1A1214B7-3EC7-CCFA-ADAF-F5EE51E20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299E8F6-4C7A-8DDF-96AE-825EB52F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8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34702-3752-5A84-1B25-221C69B7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Future Works</a:t>
            </a:r>
            <a:endParaRPr lang="LID4096" dirty="0">
              <a:solidFill>
                <a:schemeClr val="accent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380BDF-B22D-6653-9FA7-0F4594E7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Study performance difference with other control schemes</a:t>
            </a:r>
          </a:p>
          <a:p>
            <a:endParaRPr lang="en-GB" dirty="0"/>
          </a:p>
          <a:p>
            <a:r>
              <a:rPr lang="en-GB" dirty="0"/>
              <a:t>Neuromodulation on spike characteristic of burst to reach more precise amplitude control</a:t>
            </a:r>
          </a:p>
          <a:p>
            <a:endParaRPr lang="en-GB" dirty="0"/>
          </a:p>
          <a:p>
            <a:r>
              <a:rPr lang="en-GB" dirty="0"/>
              <a:t>Further study interconnection of multiple controller systems</a:t>
            </a:r>
          </a:p>
          <a:p>
            <a:endParaRPr lang="en-GB" dirty="0"/>
          </a:p>
          <a:p>
            <a:r>
              <a:rPr lang="en-GB" dirty="0"/>
              <a:t>Use weak sensory feedback in combination with CPG frequency adaptation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E819B3-27F9-0ED5-88BB-F1612C1F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24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8C0A2F38-7733-8F51-9728-28C37D13D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Thank You For   Your attention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A4D6D1B-3019-9575-9B0D-B5ADE07E3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030" y="3605577"/>
            <a:ext cx="9147940" cy="1324303"/>
          </a:xfrm>
        </p:spPr>
        <p:txBody>
          <a:bodyPr anchor="t">
            <a:normAutofit/>
          </a:bodyPr>
          <a:lstStyle/>
          <a:p>
            <a:pPr algn="ctr"/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1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2D2826-5F6E-49C2-848E-DCECAEFD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8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0219E1A-91BF-CBC2-2E4D-79E03F57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Introduction</a:t>
            </a:r>
            <a:endParaRPr lang="LID4096" dirty="0">
              <a:solidFill>
                <a:schemeClr val="accent1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F7962F9-CB9F-DCD9-8F1E-F387334FF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722E2FD-1A8E-4666-8D38-06C0E1EE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C4EA12A-63CC-09EF-AE91-DE85553A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Start</a:t>
            </a:r>
            <a:endParaRPr lang="LID4096" dirty="0">
              <a:solidFill>
                <a:schemeClr val="accent4"/>
              </a:solidFill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330546-38ED-3F30-3059-F61A74AAF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9" cy="4807187"/>
          </a:xfrm>
        </p:spPr>
        <p:txBody>
          <a:bodyPr>
            <a:normAutofit/>
          </a:bodyPr>
          <a:lstStyle/>
          <a:p>
            <a:r>
              <a:rPr lang="en-GB" dirty="0"/>
              <a:t>The control of locomotion in robotics is difficult</a:t>
            </a:r>
          </a:p>
          <a:p>
            <a:endParaRPr lang="en-GB" dirty="0"/>
          </a:p>
          <a:p>
            <a:r>
              <a:rPr lang="en-GB" dirty="0"/>
              <a:t>No controller with the level of robustness and adaptability of biological system</a:t>
            </a:r>
          </a:p>
          <a:p>
            <a:endParaRPr lang="en-GB" dirty="0"/>
          </a:p>
          <a:p>
            <a:r>
              <a:rPr lang="en-GB" dirty="0"/>
              <a:t>Neuromorphic aims to extract useful properties of biological system</a:t>
            </a:r>
          </a:p>
          <a:p>
            <a:endParaRPr lang="en-GB" dirty="0"/>
          </a:p>
          <a:p>
            <a:r>
              <a:rPr lang="en-GB" dirty="0"/>
              <a:t>Investigate neuromorphic control of a simple mechanical system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4197C1-FDE8-DF33-9000-3B3F8358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89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AF36A-035E-CD1D-F925-0417CAC1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Problem Statement</a:t>
            </a:r>
            <a:endParaRPr lang="LID4096" dirty="0">
              <a:solidFill>
                <a:schemeClr val="accent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8D67E0-2EB1-FFA9-2244-EF3D1F42A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4563" cy="4351338"/>
          </a:xfrm>
        </p:spPr>
        <p:txBody>
          <a:bodyPr/>
          <a:lstStyle/>
          <a:p>
            <a:r>
              <a:rPr lang="en-GB" dirty="0"/>
              <a:t>Design a robust controller for pendulum swing</a:t>
            </a:r>
          </a:p>
          <a:p>
            <a:pPr marL="0" indent="0">
              <a:buNone/>
            </a:pPr>
            <a:endParaRPr lang="en-GB" sz="1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Neuromorphic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Act on torque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Use angular position and velocity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Symmetric oscillations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Control at a desired amplitude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Follow natural frequency of system</a:t>
            </a:r>
            <a:endParaRPr lang="LID4096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6FA986-BAF4-A114-DD62-BF058398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  <p:pic>
        <p:nvPicPr>
          <p:cNvPr id="7" name="Image 6" descr="Une image contenant ligne, diagramme, Parallèle, Tracé&#10;&#10;Description générée automatiquement">
            <a:extLst>
              <a:ext uri="{FF2B5EF4-FFF2-40B4-BE49-F238E27FC236}">
                <a16:creationId xmlns:a16="http://schemas.microsoft.com/office/drawing/2014/main" id="{766574B1-4CF8-7F55-1040-B226E013B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21" y="842756"/>
            <a:ext cx="4255579" cy="51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2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8E02B-63D6-8A86-E7CA-C35943F6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Neuromorphic Concepts</a:t>
            </a:r>
            <a:endParaRPr lang="LID4096" dirty="0">
              <a:solidFill>
                <a:schemeClr val="accent4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8713E21-DB54-D98C-4994-F03D30AB1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411700" cy="823912"/>
          </a:xfrm>
        </p:spPr>
        <p:txBody>
          <a:bodyPr/>
          <a:lstStyle/>
          <a:p>
            <a:pPr algn="ctr"/>
            <a:r>
              <a:rPr lang="en-US" dirty="0"/>
              <a:t>Excitability</a:t>
            </a:r>
          </a:p>
        </p:txBody>
      </p:sp>
      <p:pic>
        <p:nvPicPr>
          <p:cNvPr id="15" name="Espace réservé du contenu 14" descr="Une image contenant texte, diagramme, capture d’écran, Tracé&#10;&#10;Description générée automatiquement">
            <a:extLst>
              <a:ext uri="{FF2B5EF4-FFF2-40B4-BE49-F238E27FC236}">
                <a16:creationId xmlns:a16="http://schemas.microsoft.com/office/drawing/2014/main" id="{A8044EE6-9ECB-5E7A-B03F-459FB9E2FC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192679"/>
            <a:ext cx="3411537" cy="2309379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06389C-054E-8392-D8F4-53ECE3CF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61F4F1B5-8FFE-0CCA-43FB-AEE26463DF6C}"/>
              </a:ext>
            </a:extLst>
          </p:cNvPr>
          <p:cNvSpPr txBox="1">
            <a:spLocks/>
          </p:cNvSpPr>
          <p:nvPr/>
        </p:nvSpPr>
        <p:spPr>
          <a:xfrm>
            <a:off x="4390150" y="1675026"/>
            <a:ext cx="34117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Neuronal Behaviors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EFFE23B3-B3BE-DAC4-130F-6F58789F5FB2}"/>
              </a:ext>
            </a:extLst>
          </p:cNvPr>
          <p:cNvSpPr txBox="1">
            <a:spLocks/>
          </p:cNvSpPr>
          <p:nvPr/>
        </p:nvSpPr>
        <p:spPr>
          <a:xfrm>
            <a:off x="7943689" y="1675026"/>
            <a:ext cx="34117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Central Pattern Generators</a:t>
            </a:r>
          </a:p>
        </p:txBody>
      </p:sp>
      <p:pic>
        <p:nvPicPr>
          <p:cNvPr id="16" name="Espace réservé du contenu 14">
            <a:extLst>
              <a:ext uri="{FF2B5EF4-FFF2-40B4-BE49-F238E27FC236}">
                <a16:creationId xmlns:a16="http://schemas.microsoft.com/office/drawing/2014/main" id="{3E572A2F-F1A0-5E82-419C-7337FAD47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0150" y="2649041"/>
            <a:ext cx="3411537" cy="1926070"/>
          </a:xfrm>
          <a:prstGeom prst="rect">
            <a:avLst/>
          </a:prstGeom>
        </p:spPr>
      </p:pic>
      <p:pic>
        <p:nvPicPr>
          <p:cNvPr id="17" name="Espace réservé du contenu 14">
            <a:extLst>
              <a:ext uri="{FF2B5EF4-FFF2-40B4-BE49-F238E27FC236}">
                <a16:creationId xmlns:a16="http://schemas.microsoft.com/office/drawing/2014/main" id="{4E449958-8A31-6BB3-0228-E9C05495E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0512" y="3329732"/>
            <a:ext cx="3411537" cy="2035269"/>
          </a:xfrm>
          <a:prstGeom prst="rect">
            <a:avLst/>
          </a:prstGeom>
        </p:spPr>
      </p:pic>
      <p:pic>
        <p:nvPicPr>
          <p:cNvPr id="18" name="Espace réservé du contenu 14">
            <a:extLst>
              <a:ext uri="{FF2B5EF4-FFF2-40B4-BE49-F238E27FC236}">
                <a16:creationId xmlns:a16="http://schemas.microsoft.com/office/drawing/2014/main" id="{A16E6103-4579-5DC3-1319-D6C89335C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0149" y="4717600"/>
            <a:ext cx="3411537" cy="17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2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6BF6BE-0CA4-5CBF-810C-142CF42C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Neuron Model</a:t>
            </a:r>
            <a:endParaRPr lang="LID4096" dirty="0"/>
          </a:p>
        </p:txBody>
      </p:sp>
      <p:pic>
        <p:nvPicPr>
          <p:cNvPr id="8" name="Espace réservé du contenu 7" descr="Une image contenant diagramme, Plan, Dessin technique, Rectangle&#10;&#10;Description générée automatiquement">
            <a:extLst>
              <a:ext uri="{FF2B5EF4-FFF2-40B4-BE49-F238E27FC236}">
                <a16:creationId xmlns:a16="http://schemas.microsoft.com/office/drawing/2014/main" id="{71DC8FB8-C142-DE9E-168A-DDE00BA6C3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27" y="1825625"/>
            <a:ext cx="4382945" cy="4351338"/>
          </a:xfrm>
        </p:spPr>
      </p:pic>
      <p:pic>
        <p:nvPicPr>
          <p:cNvPr id="10" name="Espace réservé du contenu 9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92A6096C-A851-640A-8CF1-41EF497B7D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3" y="1831593"/>
            <a:ext cx="5611223" cy="435133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2092DD9-2D49-C84E-2F1A-575B93CD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7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69AAD-3ADC-93BF-AA90-2AD85EB5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Neurons Properties</a:t>
            </a:r>
            <a:endParaRPr lang="LID4096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4584C66-39C3-4F19-4048-3618C4464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Bursting Neuron</a:t>
            </a:r>
            <a:endParaRPr lang="LID4096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81F36C8-B9A1-9090-6EDD-9D4D9F94B2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9788" y="2628107"/>
            <a:ext cx="5157787" cy="3438524"/>
          </a:xfr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11A04D3-9751-3529-47A0-641D33C6E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/>
              <a:t>Spiking Neuron</a:t>
            </a:r>
            <a:endParaRPr lang="LID4096" dirty="0"/>
          </a:p>
        </p:txBody>
      </p:sp>
      <p:pic>
        <p:nvPicPr>
          <p:cNvPr id="8" name="Espace réservé du contenu 7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2545441-5667-545B-4CDB-8895D8FAF7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62" y="2505075"/>
            <a:ext cx="4829064" cy="3684588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25887B-30E0-222A-D3DD-6F1D7046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8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A77213E-556B-A1A7-FFFB-09008297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Controller Design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520706A-31AA-8A11-6BF3-EC856D45E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832692-13F4-93AC-1C20-86A44BFA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196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AnalogousFromRegularSeedRightStep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Grand écran</PresentationFormat>
  <Paragraphs>148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Univers</vt:lpstr>
      <vt:lpstr>Wingdings</vt:lpstr>
      <vt:lpstr>GradientVTI</vt:lpstr>
      <vt:lpstr>Neuromorphic Control of Embodied Central pattern generators</vt:lpstr>
      <vt:lpstr>Content</vt:lpstr>
      <vt:lpstr>Introduction</vt:lpstr>
      <vt:lpstr>Start</vt:lpstr>
      <vt:lpstr>Problem Statement</vt:lpstr>
      <vt:lpstr>Neuromorphic Concepts</vt:lpstr>
      <vt:lpstr>Neuron Model</vt:lpstr>
      <vt:lpstr>Neurons Properties</vt:lpstr>
      <vt:lpstr>Controller Design</vt:lpstr>
      <vt:lpstr>Feedbacks from Mechanical System</vt:lpstr>
      <vt:lpstr>Simple controllers</vt:lpstr>
      <vt:lpstr>Neuromodulated Controller</vt:lpstr>
      <vt:lpstr>Interconnection of Controllers</vt:lpstr>
      <vt:lpstr>Results</vt:lpstr>
      <vt:lpstr>One-Neuron Controller Performances</vt:lpstr>
      <vt:lpstr>One-Neuron Realisation</vt:lpstr>
      <vt:lpstr>Comparison of “event” feedbacks</vt:lpstr>
      <vt:lpstr>Two-Neurons Controller Performances</vt:lpstr>
      <vt:lpstr>Two-Neurons Controller</vt:lpstr>
      <vt:lpstr>Neuromodulation Performances</vt:lpstr>
      <vt:lpstr>Neuromodulation Performances</vt:lpstr>
      <vt:lpstr>Neuromodulation realisation</vt:lpstr>
      <vt:lpstr>Neuromodulation Stability</vt:lpstr>
      <vt:lpstr>Network Realisation</vt:lpstr>
      <vt:lpstr>Conclusion</vt:lpstr>
      <vt:lpstr>Results Summary</vt:lpstr>
      <vt:lpstr>Limitations</vt:lpstr>
      <vt:lpstr>Future Works</vt:lpstr>
      <vt:lpstr>Thank You For  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Fernandez Lorden Christian</dc:creator>
  <cp:lastModifiedBy>Fernandez Lorden Christian</cp:lastModifiedBy>
  <cp:revision>12</cp:revision>
  <dcterms:created xsi:type="dcterms:W3CDTF">2023-08-31T15:21:47Z</dcterms:created>
  <dcterms:modified xsi:type="dcterms:W3CDTF">2023-09-05T13:56:55Z</dcterms:modified>
</cp:coreProperties>
</file>